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86"/>
    <a:srgbClr val="008080"/>
    <a:srgbClr val="0099FF"/>
    <a:srgbClr val="3399FF"/>
    <a:srgbClr val="8AB9D6"/>
    <a:srgbClr val="7DCAD9"/>
    <a:srgbClr val="79C5DD"/>
    <a:srgbClr val="63BBD7"/>
    <a:srgbClr val="61C2D9"/>
    <a:srgbClr val="3CB4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2" autoAdjust="0"/>
    <p:restoredTop sz="94662" autoAdjust="0"/>
  </p:normalViewPr>
  <p:slideViewPr>
    <p:cSldViewPr>
      <p:cViewPr varScale="1">
        <p:scale>
          <a:sx n="82" d="100"/>
          <a:sy n="82" d="100"/>
        </p:scale>
        <p:origin x="-152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496AC-F175-495C-AD9E-57252F4CAB2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0D5B-9503-4BE1-89FD-F69465E428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88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A0D5B-9503-4BE1-89FD-F69465E428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12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884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887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991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554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61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81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9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75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125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728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347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CB78-6E7B-438A-9F56-06CB04B61482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2BB8-F26E-49D7-B56B-2E87AA734B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92"/>
          <a:stretch/>
        </p:blipFill>
        <p:spPr>
          <a:xfrm>
            <a:off x="0" y="2461875"/>
            <a:ext cx="9143999" cy="44234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0166" y="1214422"/>
            <a:ext cx="6445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8415" cmpd="sng">
                  <a:noFill/>
                  <a:prstDash val="solid"/>
                </a:ln>
                <a:solidFill>
                  <a:srgbClr val="0099FF"/>
                </a:solidFill>
                <a:latin typeface="Segoe Print" panose="02000600000000000000" pitchFamily="2" charset="0"/>
              </a:rPr>
              <a:t>Комбинированные формы</a:t>
            </a:r>
            <a:endParaRPr lang="ru-RU" sz="2000" cap="none" spc="0" dirty="0">
              <a:ln w="18415" cmpd="sng">
                <a:noFill/>
                <a:prstDash val="solid"/>
              </a:ln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043" y="243161"/>
            <a:ext cx="46134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>
                <a:solidFill>
                  <a:srgbClr val="0099FF"/>
                </a:solidFill>
                <a:latin typeface="Franklin Gothic Medium Cond" panose="020B0606030402020204" pitchFamily="34" charset="0"/>
              </a:rPr>
              <a:t>Преимущества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3093">
            <a:off x="613811" y="603464"/>
            <a:ext cx="1080120" cy="1080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084373">
            <a:off x="231171" y="1688913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Переход от фронтальной работы к индивидуализации обучения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40528"/>
            <a:ext cx="1110953" cy="1110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5003" y="4397135"/>
            <a:ext cx="2172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Использование продуктивных методов обучения - формирование способности самостоятельно мыслить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1360">
            <a:off x="6858107" y="3342545"/>
            <a:ext cx="1140699" cy="11406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765667">
            <a:off x="5864456" y="4435171"/>
            <a:ext cx="2291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Развитие творческих способностей и </a:t>
            </a:r>
            <a:r>
              <a:rPr lang="ru-RU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метапредметных</a:t>
            </a: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навыков учащихся (самоорганизация, управление временными  ресурсами)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9658">
            <a:off x="996455" y="3417198"/>
            <a:ext cx="1163960" cy="1163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1173985">
            <a:off x="725555" y="4493683"/>
            <a:ext cx="2426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Самостоятельное изучение материала учащимися в удобном месте, в удобное время и в индивидуальном темпе.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380">
            <a:off x="7500036" y="545229"/>
            <a:ext cx="1091952" cy="10919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530913">
            <a:off x="6383419" y="1665446"/>
            <a:ext cx="2295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Развитие навыков использования информационно-коммуникационных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97"/>
          <a:stretch/>
        </p:blipFill>
        <p:spPr>
          <a:xfrm>
            <a:off x="2826576" y="1340768"/>
            <a:ext cx="3384376" cy="15041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434777">
            <a:off x="-1734305" y="3867696"/>
            <a:ext cx="2376264" cy="3485819"/>
          </a:xfrm>
          <a:prstGeom prst="rect">
            <a:avLst/>
          </a:prstGeom>
          <a:solidFill>
            <a:srgbClr val="008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165223" flipH="1">
            <a:off x="8478115" y="3810270"/>
            <a:ext cx="2376264" cy="3544928"/>
          </a:xfrm>
          <a:prstGeom prst="rect">
            <a:avLst/>
          </a:prstGeom>
          <a:solidFill>
            <a:srgbClr val="008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5013" y="243161"/>
            <a:ext cx="3507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solidFill>
                  <a:srgbClr val="0099FF"/>
                </a:solidFill>
                <a:latin typeface="Franklin Gothic Medium Cond" panose="020B0606030402020204" pitchFamily="34" charset="0"/>
              </a:rPr>
              <a:t>сложности</a:t>
            </a:r>
            <a:endParaRPr lang="ru-RU" sz="5400" b="1" cap="all" dirty="0">
              <a:solidFill>
                <a:srgbClr val="0099FF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767" y="1166491"/>
            <a:ext cx="1080120" cy="1080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6034" y="2342226"/>
            <a:ext cx="2192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Поиск или подготовка электронного контента для домашнего изучения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001" y="1201527"/>
            <a:ext cx="1140699" cy="11406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98179" y="2386013"/>
            <a:ext cx="2100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Наличие у учащихся электронных устройств и подключения к Интернету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71637"/>
            <a:ext cx="1163960" cy="1163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6105" y="1649877"/>
            <a:ext cx="2426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Высокие организационные навыки для координации индивидуальной и групповой деятельности в классе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07641"/>
            <a:ext cx="1091952" cy="10919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68239" y="1665446"/>
            <a:ext cx="2295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Дополнительные временные затраты на проверку упражнений сделанных дома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2" b="23549"/>
          <a:stretch/>
        </p:blipFill>
        <p:spPr>
          <a:xfrm>
            <a:off x="-31525" y="4114804"/>
            <a:ext cx="9194275" cy="27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299" y="243161"/>
            <a:ext cx="51249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solidFill>
                  <a:srgbClr val="0099FF"/>
                </a:solidFill>
                <a:latin typeface="Franklin Gothic Medium Cond" panose="020B0606030402020204" pitchFamily="34" charset="0"/>
              </a:rPr>
              <a:t>Инструментарий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370" y="4204344"/>
            <a:ext cx="3425772" cy="117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796" y="2132856"/>
            <a:ext cx="1980221" cy="19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21" y="1268760"/>
            <a:ext cx="2675349" cy="20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168352" cy="188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508711"/>
            <a:ext cx="4248472" cy="9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72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27009"/>
            <a:ext cx="7469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cap="all" dirty="0" smtClean="0">
                <a:solidFill>
                  <a:srgbClr val="0099FF"/>
                </a:solidFill>
                <a:latin typeface="Franklin Gothic Medium Cond" panose="020B060603040202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Смешанное</a:t>
            </a:r>
            <a:r>
              <a:rPr lang="ru-RU" sz="6000" cap="all" dirty="0" smtClean="0">
                <a:latin typeface="Franklin Gothic Medium Cond" panose="020B060603040202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ru-RU" sz="60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обучение</a:t>
            </a:r>
            <a:endParaRPr lang="ru-RU" sz="6000" cap="all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752" y="798042"/>
            <a:ext cx="7483795" cy="523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1524544"/>
            <a:ext cx="5868144" cy="378565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Объединение возможностей Интернета и цифровых медиа с обучением в классах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5628770"/>
            <a:ext cx="7469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cap="all" dirty="0" smtClean="0">
                <a:solidFill>
                  <a:srgbClr val="3399FF"/>
                </a:solidFill>
                <a:latin typeface="Franklin Gothic Medium Cond" panose="020B060603040202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Blended</a:t>
            </a:r>
            <a:r>
              <a:rPr lang="ru-RU" sz="6600" cap="all" dirty="0" smtClean="0">
                <a:latin typeface="Franklin Gothic Medium Cond" panose="020B060603040202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66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learning</a:t>
            </a:r>
            <a:endParaRPr lang="ru-RU" sz="6600" cap="all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2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691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Franklin Gothic Medium Cond" panose="020B0606030402020204" pitchFamily="34" charset="0"/>
                <a:ea typeface="Yu Gothic UI Light" panose="020B0300000000000000" pitchFamily="34" charset="-128"/>
              </a:rPr>
              <a:t>Смешанное обучение</a:t>
            </a:r>
            <a:endParaRPr lang="ru-RU" sz="8000" dirty="0">
              <a:solidFill>
                <a:srgbClr val="00B0F0"/>
              </a:solidFill>
              <a:latin typeface="Franklin Gothic Medium Cond" panose="020B06060304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26" y="1273342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очетает лучшие методы обучения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/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96" y="3167498"/>
            <a:ext cx="4060892" cy="406089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99592" y="2421650"/>
            <a:ext cx="2527840" cy="151140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51312" y="3298923"/>
            <a:ext cx="1959996" cy="19599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08104" y="1919673"/>
            <a:ext cx="3032778" cy="2515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3392" y="242165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Учитель-</a:t>
            </a:r>
            <a:r>
              <a:rPr lang="ru-RU" sz="28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фасилитатор</a:t>
            </a:r>
            <a:endParaRPr lang="ru-RU" sz="2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6219742" y="2564904"/>
                <a:ext cx="1530003" cy="933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C9AC4AB-7380-4DE6-AE37-EEB966C8C86E}" type="mathplaceholder">
                        <a:rPr lang="ru-RU" i="1" smtClean="0">
                          <a:latin typeface="Cambria Math"/>
                        </a:rPr>
                        <a:t>Место для формулы.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742" y="2564904"/>
                <a:ext cx="1530003" cy="933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36724" y="2421649"/>
            <a:ext cx="1809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Online</a:t>
            </a:r>
          </a:p>
          <a:p>
            <a:r>
              <a:rPr lang="uk-UA" sz="28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обучение</a:t>
            </a:r>
            <a:endParaRPr lang="ru-RU" sz="2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445224"/>
            <a:ext cx="1440160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4" name="TextBox 13"/>
          <p:cNvSpPr txBox="1"/>
          <p:nvPr/>
        </p:nvSpPr>
        <p:spPr>
          <a:xfrm>
            <a:off x="3628690" y="5523619"/>
            <a:ext cx="1486304" cy="10156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Смешанное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бучение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в школе</a:t>
            </a:r>
            <a:endParaRPr lang="ru-RU" sz="2000" b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02730" flipH="1">
            <a:off x="2280260" y="3423421"/>
            <a:ext cx="1477781" cy="7898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7270">
            <a:off x="5007508" y="3423423"/>
            <a:ext cx="1477781" cy="7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2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37" y="1684565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19" y="-91554"/>
            <a:ext cx="816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Franklin Gothic Medium Cond" panose="020B0606030402020204" pitchFamily="34" charset="0"/>
                <a:ea typeface="Yu Gothic UI Light" panose="020B0300000000000000" pitchFamily="34" charset="-128"/>
              </a:rPr>
              <a:t>Перевернутый класс</a:t>
            </a:r>
            <a:endParaRPr lang="ru-RU" sz="8000" dirty="0">
              <a:solidFill>
                <a:srgbClr val="00B0F0"/>
              </a:solidFill>
              <a:latin typeface="Franklin Gothic Medium Cond" panose="020B06060304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2072" y="1038234"/>
            <a:ext cx="374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Flipped Classroom</a:t>
            </a:r>
            <a:endParaRPr lang="ru-RU" sz="36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7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" y="3107153"/>
            <a:ext cx="9144000" cy="3765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928" y="33003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9FF"/>
                </a:solidFill>
                <a:latin typeface="Franklin Gothic Medium Cond" panose="020B0606030402020204" pitchFamily="34" charset="0"/>
              </a:rPr>
              <a:t>Перевернутый класс </a:t>
            </a:r>
            <a:r>
              <a:rPr lang="ru-RU" sz="3200" dirty="0" smtClean="0"/>
              <a:t>– </a:t>
            </a:r>
            <a:r>
              <a:rPr lang="ru-RU" sz="32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это метод обучения, при котором вся теоретическая и лекционная программа  изучается и анализируется дома, а в классе с учителем  разбираются задания и упражнения по теме.</a:t>
            </a:r>
            <a:endParaRPr lang="ru-RU" sz="32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81845"/>
            <a:ext cx="2878165" cy="2541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845" y="1384124"/>
            <a:ext cx="2141065" cy="1936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 flipH="1">
            <a:off x="7668344" y="1908263"/>
            <a:ext cx="1054318" cy="1360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838" y="583646"/>
            <a:ext cx="2878165" cy="52322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Обычный урок</a:t>
            </a:r>
            <a:endParaRPr lang="ru-RU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7696" y="583646"/>
            <a:ext cx="3095267" cy="52322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Перевернутый класс</a:t>
            </a:r>
            <a:endParaRPr lang="ru-RU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21" y="359215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классе</a:t>
            </a:r>
            <a:r>
              <a:rPr lang="ru-RU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объяснение нового материала</a:t>
            </a:r>
          </a:p>
          <a:p>
            <a:endParaRPr lang="ru-RU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Дома</a:t>
            </a:r>
            <a:r>
              <a:rPr lang="ru-RU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повторное изучение и закрепление</a:t>
            </a:r>
          </a:p>
          <a:p>
            <a:endParaRPr lang="ru-RU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классе: </a:t>
            </a:r>
            <a:r>
              <a:rPr lang="ru-RU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фронтальная проверка</a:t>
            </a:r>
            <a:endParaRPr lang="ru-RU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845" y="358800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Дома</a:t>
            </a:r>
            <a:r>
              <a:rPr lang="ru-RU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изучение нового материала с помощью электронного контента</a:t>
            </a:r>
          </a:p>
          <a:p>
            <a:endParaRPr lang="ru-RU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классе: </a:t>
            </a:r>
            <a:r>
              <a:rPr lang="ru-RU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индивидуальная и групповая деятельность, творческие и лабораторные работы</a:t>
            </a:r>
            <a:endParaRPr lang="ru-RU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6641057" y="1341248"/>
            <a:ext cx="1027287" cy="13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60648"/>
            <a:ext cx="4404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Как это работает?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2411760" y="1195417"/>
            <a:ext cx="3888432" cy="1296144"/>
          </a:xfrm>
          <a:prstGeom prst="star32">
            <a:avLst>
              <a:gd name="adj" fmla="val 46887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Перевернутый класс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313663" y="4931700"/>
            <a:ext cx="3986529" cy="1700808"/>
          </a:xfrm>
          <a:prstGeom prst="cloudCallout">
            <a:avLst>
              <a:gd name="adj1" fmla="val -7061"/>
              <a:gd name="adj2" fmla="val 19143"/>
            </a:avLst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Образовательная среда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3058975"/>
            <a:ext cx="2736304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00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99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E-learning</a:t>
            </a:r>
            <a:endParaRPr lang="ru-RU" sz="3200" b="1" dirty="0">
              <a:solidFill>
                <a:srgbClr val="0099F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53206" y="3058975"/>
            <a:ext cx="2736304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00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0099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Деятельностн</a:t>
            </a:r>
            <a:r>
              <a:rPr lang="ru-RU" b="1" dirty="0" err="1" smtClean="0">
                <a:solidFill>
                  <a:srgbClr val="0099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ый</a:t>
            </a:r>
            <a:r>
              <a:rPr lang="ru-RU" b="1" dirty="0" smtClean="0">
                <a:solidFill>
                  <a:srgbClr val="0099F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подход</a:t>
            </a:r>
            <a:endParaRPr lang="ru-RU" b="1" dirty="0">
              <a:solidFill>
                <a:srgbClr val="0099F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Дуга 6"/>
          <p:cNvSpPr/>
          <p:nvPr/>
        </p:nvSpPr>
        <p:spPr>
          <a:xfrm flipH="1">
            <a:off x="1161535" y="1559782"/>
            <a:ext cx="2016224" cy="1863558"/>
          </a:xfrm>
          <a:prstGeom prst="arc">
            <a:avLst>
              <a:gd name="adj1" fmla="val 16200000"/>
              <a:gd name="adj2" fmla="val 1609913"/>
            </a:avLst>
          </a:prstGeom>
          <a:ln w="38100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5346403" y="1559782"/>
            <a:ext cx="2016224" cy="1863558"/>
          </a:xfrm>
          <a:prstGeom prst="arc">
            <a:avLst>
              <a:gd name="adj1" fmla="val 16200000"/>
              <a:gd name="adj2" fmla="val 1609913"/>
            </a:avLst>
          </a:prstGeom>
          <a:ln w="38100">
            <a:solidFill>
              <a:srgbClr val="00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flipH="1" flipV="1">
            <a:off x="1161535" y="4026349"/>
            <a:ext cx="2016224" cy="1863558"/>
          </a:xfrm>
          <a:prstGeom prst="arc">
            <a:avLst>
              <a:gd name="adj1" fmla="val 16200000"/>
              <a:gd name="adj2" fmla="val 1609913"/>
            </a:avLst>
          </a:prstGeom>
          <a:ln w="38100">
            <a:solidFill>
              <a:srgbClr val="0099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flipV="1">
            <a:off x="5436096" y="4026349"/>
            <a:ext cx="2016224" cy="1863558"/>
          </a:xfrm>
          <a:prstGeom prst="arc">
            <a:avLst>
              <a:gd name="adj1" fmla="val 16200000"/>
              <a:gd name="adj2" fmla="val 1609913"/>
            </a:avLst>
          </a:prstGeom>
          <a:ln w="38100">
            <a:solidFill>
              <a:srgbClr val="0099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9734387">
            <a:off x="439661" y="135972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использует</a:t>
            </a:r>
            <a:endParaRPr lang="ru-RU" sz="2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1951618">
            <a:off x="726142" y="570480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образует</a:t>
            </a:r>
            <a:endParaRPr lang="ru-RU" sz="2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2505498">
            <a:off x="6724052" y="1145761"/>
            <a:ext cx="216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Дает возможность реализовать</a:t>
            </a:r>
            <a:endParaRPr lang="ru-RU" sz="2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rot="19374054">
            <a:off x="6732239" y="558204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образует</a:t>
            </a:r>
            <a:endParaRPr lang="ru-RU" sz="20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943" y="2679444"/>
            <a:ext cx="2055206" cy="20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9422"/>
            <a:ext cx="5762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99FF"/>
                </a:solidFill>
                <a:latin typeface="Franklin Gothic Medium Cond" panose="020B0606030402020204" pitchFamily="34" charset="0"/>
              </a:rPr>
              <a:t>Методы и формы внедрения</a:t>
            </a:r>
            <a:endParaRPr lang="ru-RU" sz="4000" dirty="0">
              <a:solidFill>
                <a:srgbClr val="0099FF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07542"/>
              </p:ext>
            </p:extLst>
          </p:nvPr>
        </p:nvGraphicFramePr>
        <p:xfrm>
          <a:off x="323528" y="747308"/>
          <a:ext cx="8352928" cy="46939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76464"/>
                <a:gridCol w="417646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Franklin Gothic Medium Cond" panose="020B0606030402020204" pitchFamily="34" charset="0"/>
                        </a:rPr>
                        <a:t>Перевернутое обучение</a:t>
                      </a:r>
                      <a:endParaRPr lang="ru-RU" sz="3200" dirty="0"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99FF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Синхронное</a:t>
                      </a:r>
                      <a:r>
                        <a:rPr lang="ru-RU" sz="2400" b="1" baseline="0" dirty="0" smtClean="0">
                          <a:solidFill>
                            <a:srgbClr val="0099FF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в классе</a:t>
                      </a:r>
                      <a:endParaRPr lang="ru-RU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99FF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Асинхронное</a:t>
                      </a:r>
                      <a:r>
                        <a:rPr lang="ru-RU" sz="2400" b="1" baseline="0" dirty="0" smtClean="0">
                          <a:solidFill>
                            <a:srgbClr val="0099FF"/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дома</a:t>
                      </a:r>
                      <a:endParaRPr lang="ru-RU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 Light" panose="020B0300000000000000" pitchFamily="34" charset="-128"/>
                        <a:ea typeface="Yu Gothic UI Light" panose="020B0300000000000000" pitchFamily="34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Лабораторные работы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err="1" smtClean="0"/>
                        <a:t>Видеолекции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Практические работы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err="1" smtClean="0"/>
                        <a:t>Вебинары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Интерактивные упражнения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Форумы,</a:t>
                      </a:r>
                      <a:r>
                        <a:rPr lang="ru-RU" sz="2400" baseline="0" dirty="0" smtClean="0"/>
                        <a:t> чаты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Мини проекты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Социальные сервисы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Индивидуальная</a:t>
                      </a:r>
                      <a:r>
                        <a:rPr lang="ru-RU" sz="2400" baseline="0" dirty="0" smtClean="0"/>
                        <a:t> работа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Skype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Практическая часть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вебинара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Электронная</a:t>
                      </a:r>
                      <a:r>
                        <a:rPr lang="ru-RU" sz="2400" baseline="0" dirty="0" smtClean="0"/>
                        <a:t> почта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Образовательные</a:t>
                      </a:r>
                      <a:r>
                        <a:rPr lang="ru-RU" sz="2400" baseline="0" dirty="0" smtClean="0"/>
                        <a:t> среды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Облачные</a:t>
                      </a:r>
                      <a:r>
                        <a:rPr lang="ru-RU" sz="2400" baseline="0" dirty="0" smtClean="0"/>
                        <a:t> технологии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499992" y="1988840"/>
            <a:ext cx="360040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45225"/>
            <a:ext cx="9144000" cy="1412776"/>
          </a:xfrm>
          <a:prstGeom prst="rect">
            <a:avLst/>
          </a:prstGeom>
        </p:spPr>
      </p:pic>
      <p:sp>
        <p:nvSpPr>
          <p:cNvPr id="31" name="Выноска-облако 30"/>
          <p:cNvSpPr/>
          <p:nvPr/>
        </p:nvSpPr>
        <p:spPr>
          <a:xfrm>
            <a:off x="2195736" y="5445225"/>
            <a:ext cx="4680520" cy="1318455"/>
          </a:xfrm>
          <a:prstGeom prst="cloudCallout">
            <a:avLst>
              <a:gd name="adj1" fmla="val -19257"/>
              <a:gd name="adj2" fmla="val 255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38430" y="5721636"/>
            <a:ext cx="4067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Flipped Classroom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8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" y="0"/>
            <a:ext cx="9144000" cy="4364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1196752"/>
            <a:ext cx="3168352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Что</a:t>
            </a:r>
            <a:r>
              <a:rPr lang="uk-UA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в</a:t>
            </a:r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ы выучили?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892" y="4266180"/>
            <a:ext cx="915789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600" u="sng" dirty="0" smtClean="0">
                <a:solidFill>
                  <a:srgbClr val="0099FF"/>
                </a:solidFill>
                <a:latin typeface="Franklin Gothic Medium Cond" panose="020B0606030402020204" pitchFamily="34" charset="0"/>
              </a:rPr>
              <a:t>Преимущества</a:t>
            </a:r>
            <a:r>
              <a:rPr lang="ru-RU" sz="6600" dirty="0" smtClean="0">
                <a:solidFill>
                  <a:srgbClr val="0099FF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и</a:t>
            </a:r>
            <a:r>
              <a:rPr lang="ru-RU" sz="6600" dirty="0" smtClean="0">
                <a:latin typeface="Franklin Gothic Medium Cond" panose="020B06060304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6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сложности</a:t>
            </a:r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?</a:t>
            </a:r>
            <a:endParaRPr lang="ru-RU" sz="66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457296"/>
            <a:ext cx="1627037" cy="2147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774" y="4698896"/>
            <a:ext cx="1664487" cy="16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265</Words>
  <Application>Microsoft Office PowerPoint</Application>
  <PresentationFormat>Экран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42</cp:revision>
  <dcterms:created xsi:type="dcterms:W3CDTF">2017-01-05T20:40:12Z</dcterms:created>
  <dcterms:modified xsi:type="dcterms:W3CDTF">2022-10-10T13:22:50Z</dcterms:modified>
</cp:coreProperties>
</file>